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9" r:id="rId12"/>
    <p:sldId id="270" r:id="rId13"/>
    <p:sldId id="268" r:id="rId14"/>
    <p:sldId id="265" r:id="rId15"/>
    <p:sldId id="266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120541-775C-48B2-B427-B334D21B23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F54446C-4688-4FDC-BD30-B06E0B147A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AD1E8A-76CB-42C3-93F7-C13962DC0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4676B1-ECB4-4242-8054-D066E9880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C59833-2D2A-4780-8E27-0BE50AFC2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67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9CF9AE-7766-4B84-A09F-91C04CEC9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241A28-2BCA-4021-85C0-DAD967D50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657C3F-F1E5-45F2-96C1-7D36EE5AC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3E19F7-7BE5-467E-989A-85ACF3C7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833E50-1705-46FD-ABFC-3B403D8F5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3460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E79A04-5588-45CC-AFE7-ABAF6AA46F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4CCC72-7A4E-4F83-BC6C-9684378DAB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A5DF78-086F-407B-B5E3-7E1F59C51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394230-D22A-4587-9FC1-842F482C6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0981C4-4EE9-49AF-90DB-362FBCE5D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124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5259E-B50A-419A-873A-170213769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C4942-0EA4-4EFA-9B78-8E9356A1F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DBD8FF-8A6A-44DD-AA1E-8F609DE50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2CD3F4-EA9B-46F3-BDE0-C7AAB7295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6C2FF4-2344-4D5A-90E2-FF1138E06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676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ED3984-ACB1-4646-9CE6-4AC6594AE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794FE1-DA71-43A7-8BE8-0270122DD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FF1533-B88C-4189-A2EF-CE755DCA3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B60366-C4A9-47B1-B21B-6E1FAA3BD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CC07BA-180A-46DF-969A-8EB77AC10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2822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5D17D1-3404-4EA6-970F-2F17C86A7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47A1C6-B654-418F-8948-0932A53A1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53ED79-0159-4783-9943-6636B8682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E486DB-85CC-4773-9796-EC0FA2086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C638EF-BEE2-4CBA-89A5-005C7A535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A006AC-1214-4D3F-84C4-6FC31C1B7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586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823F54-2899-4541-A381-200CBB675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CD6D49-77B2-41E4-8BF9-58535F81C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2D6D99-513E-496F-8975-191FA79015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8351DD8-6D7E-4D6B-85FD-2E9F3BBBFA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92F2A0F-BBED-4309-9B7A-85CB15E166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F10DD37-0AAC-47CA-A99C-EDD2EE9A1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FC30237-12FF-481B-9EC6-C70DAAD09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4095665-2D82-4632-B02E-E821666F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187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C7F27C-4AD3-4787-B71B-5A6612E29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D4794A-FFE1-452E-A005-BCC1B2174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A5F35FB-ECD8-4CB0-A0A2-3A48BEE7A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9C4E38-23DB-4894-AB38-46FA33E74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309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327DAC-4887-4AF4-A461-87AF49FC7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83BC044-0387-4B12-B213-9839A523D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C25E5A-6822-4D60-BFF1-D4B2ED6C0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6974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66BFBC-EA12-40FC-BFAF-671DCB5C8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DA2CA6-7C75-474C-AA0F-A4997E477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4B9407-5E0A-4EAE-A50F-4B7BF4B89C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C09117-B394-4F4C-A599-819CFAB94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477747-A500-47EA-9409-ED4FF7857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6612CF-1CDE-4A8F-ABC1-53CEEA031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937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6DB1C6-02C8-4FE0-87E3-E907DA279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25F7FD9-F8A2-4AA7-8208-1C8083F21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CE694B-B63E-46B0-93EC-B82296E56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BC6678-FF3C-4BFE-9E59-F4D73B9C7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846D51-F297-4FAA-BBF6-0A3C80D93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04DF28-E0C3-4476-83EB-B76EC2865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989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A61FB16-11E1-4CA8-9E45-EAC2904CB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561CC3-8650-4E7F-8D3A-5D1C5E8F1B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54CB8B-7BCC-48A7-A3E0-37FBD115A1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2C4F0-A7BC-4DEB-B248-2D1C1040A354}" type="datetimeFigureOut">
              <a:rPr lang="ko-KR" altLang="en-US" smtClean="0"/>
              <a:t>2020-06-21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0382E9-7B2C-4D0A-B318-1AA8F0C0A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F61BC5-DDA3-49F3-AB54-EAE21694FD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D5646-AA38-4F90-BF52-DD6F67ED8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936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34.png"/><Relationship Id="rId4" Type="http://schemas.openxmlformats.org/officeDocument/2006/relationships/video" Target="../media/media2.mp4"/><Relationship Id="rId9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39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3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6E5F9B-93F3-497A-B9B4-C70F5A2278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08113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sz="8000" b="1" dirty="0"/>
              <a:t>lane detection</a:t>
            </a:r>
            <a:endParaRPr lang="ko-KR" altLang="en-US" sz="8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0159E4-34A5-478F-B1CA-861A24B063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1700" y="4440238"/>
            <a:ext cx="9144000" cy="1655762"/>
          </a:xfrm>
        </p:spPr>
        <p:txBody>
          <a:bodyPr>
            <a:normAutofit lnSpcReduction="10000"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algn="r"/>
            <a:r>
              <a:rPr lang="en-US" altLang="ko-KR" dirty="0"/>
              <a:t>201801730 </a:t>
            </a:r>
            <a:r>
              <a:rPr lang="ko-KR" altLang="en-US" dirty="0"/>
              <a:t>김다희</a:t>
            </a:r>
          </a:p>
        </p:txBody>
      </p:sp>
    </p:spTree>
    <p:extLst>
      <p:ext uri="{BB962C8B-B14F-4D97-AF65-F5344CB8AC3E}">
        <p14:creationId xmlns:p14="http://schemas.microsoft.com/office/powerpoint/2010/main" val="13425300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1&gt;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9C95AFC-5CF8-4E25-9F09-3AF5586213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06575"/>
            <a:ext cx="6479630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7EC18F-7929-40A3-8F51-B07422BADE14}"/>
              </a:ext>
            </a:extLst>
          </p:cNvPr>
          <p:cNvSpPr txBox="1"/>
          <p:nvPr/>
        </p:nvSpPr>
        <p:spPr>
          <a:xfrm>
            <a:off x="6096000" y="2905966"/>
            <a:ext cx="60912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이진 영상 </a:t>
            </a:r>
            <a:r>
              <a:rPr lang="en-US" altLang="ko-KR" dirty="0" err="1"/>
              <a:t>img_canny</a:t>
            </a:r>
            <a:r>
              <a:rPr lang="ko-KR" altLang="en-US" dirty="0"/>
              <a:t>에 대해 표준 </a:t>
            </a:r>
            <a:r>
              <a:rPr lang="ko-KR" altLang="en-US" dirty="0" err="1"/>
              <a:t>허프</a:t>
            </a:r>
            <a:r>
              <a:rPr lang="ko-KR" altLang="en-US" dirty="0"/>
              <a:t> 변환</a:t>
            </a:r>
            <a:r>
              <a:rPr lang="en-US" altLang="ko-KR" dirty="0"/>
              <a:t>(SHT)</a:t>
            </a:r>
            <a:r>
              <a:rPr lang="ko-KR" altLang="en-US" dirty="0"/>
              <a:t>을 계산</a:t>
            </a:r>
          </a:p>
          <a:p>
            <a:r>
              <a:rPr lang="en-US" altLang="ko-KR" dirty="0" err="1"/>
              <a:t>hough</a:t>
            </a:r>
            <a:r>
              <a:rPr lang="en-US" altLang="ko-KR" dirty="0"/>
              <a:t> </a:t>
            </a:r>
            <a:r>
              <a:rPr lang="ko-KR" altLang="en-US" dirty="0"/>
              <a:t>함수는 </a:t>
            </a:r>
            <a:r>
              <a:rPr lang="en-US" altLang="ko-KR" dirty="0"/>
              <a:t>r = x*cos(theta) + y*sin(theta)</a:t>
            </a:r>
            <a:r>
              <a:rPr lang="ko-KR" altLang="en-US" dirty="0"/>
              <a:t>를 사용하여 직선을 검출</a:t>
            </a:r>
          </a:p>
          <a:p>
            <a:r>
              <a:rPr lang="ko-KR" altLang="en-US" dirty="0"/>
              <a:t>양자화된 값인 표준 </a:t>
            </a:r>
            <a:r>
              <a:rPr lang="ko-KR" altLang="en-US" dirty="0" err="1"/>
              <a:t>허프</a:t>
            </a:r>
            <a:r>
              <a:rPr lang="ko-KR" altLang="en-US" dirty="0"/>
              <a:t> 변환 </a:t>
            </a:r>
            <a:r>
              <a:rPr lang="en-US" altLang="ko-KR" dirty="0"/>
              <a:t>H</a:t>
            </a:r>
            <a:r>
              <a:rPr lang="ko-KR" altLang="en-US" dirty="0"/>
              <a:t>를 반환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Row</a:t>
            </a:r>
            <a:r>
              <a:rPr lang="ko-KR" altLang="en-US" dirty="0"/>
              <a:t>는 </a:t>
            </a:r>
            <a:r>
              <a:rPr lang="en-US" altLang="ko-KR" dirty="0"/>
              <a:t>r </a:t>
            </a:r>
            <a:r>
              <a:rPr lang="ko-KR" altLang="en-US" dirty="0"/>
              <a:t>값에</a:t>
            </a:r>
            <a:r>
              <a:rPr lang="en-US" altLang="ko-KR" dirty="0"/>
              <a:t>, column</a:t>
            </a:r>
            <a:r>
              <a:rPr lang="ko-KR" altLang="en-US" dirty="0"/>
              <a:t>은 </a:t>
            </a:r>
            <a:r>
              <a:rPr lang="en-US" altLang="ko-KR" dirty="0"/>
              <a:t>theta</a:t>
            </a:r>
            <a:r>
              <a:rPr lang="ko-KR" altLang="en-US" dirty="0"/>
              <a:t>값에 대응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Cell</a:t>
            </a:r>
            <a:r>
              <a:rPr lang="ko-KR" altLang="en-US" dirty="0"/>
              <a:t>의 값은 </a:t>
            </a:r>
            <a:r>
              <a:rPr lang="en-US" altLang="ko-KR" dirty="0"/>
              <a:t>x-y </a:t>
            </a:r>
            <a:r>
              <a:rPr lang="ko-KR" altLang="en-US" dirty="0"/>
              <a:t>평면에 있는 </a:t>
            </a:r>
            <a:r>
              <a:rPr lang="en-US" altLang="ko-KR" dirty="0"/>
              <a:t>Theta</a:t>
            </a:r>
            <a:r>
              <a:rPr lang="ko-KR" altLang="en-US" dirty="0"/>
              <a:t>와 </a:t>
            </a:r>
            <a:r>
              <a:rPr lang="en-US" altLang="ko-KR" dirty="0"/>
              <a:t>rho</a:t>
            </a:r>
            <a:r>
              <a:rPr lang="ko-KR" altLang="en-US" dirty="0"/>
              <a:t>로 지정된 직선 위에 몇 개의 점이 있는지 알려줌</a:t>
            </a:r>
          </a:p>
          <a:p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987D226-45CA-4A90-8002-412A6A8DA012}"/>
              </a:ext>
            </a:extLst>
          </p:cNvPr>
          <p:cNvSpPr/>
          <p:nvPr/>
        </p:nvSpPr>
        <p:spPr>
          <a:xfrm>
            <a:off x="838200" y="2152650"/>
            <a:ext cx="2054279" cy="29527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2678D30E-09A5-4856-A8D9-9DDFC81DDB67}"/>
              </a:ext>
            </a:extLst>
          </p:cNvPr>
          <p:cNvCxnSpPr>
            <a:cxnSpLocks/>
          </p:cNvCxnSpPr>
          <p:nvPr/>
        </p:nvCxnSpPr>
        <p:spPr>
          <a:xfrm>
            <a:off x="2892479" y="2188320"/>
            <a:ext cx="6249140" cy="605679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8F401AD-21D7-4530-AA08-04DC1192FF3B}"/>
              </a:ext>
            </a:extLst>
          </p:cNvPr>
          <p:cNvSpPr txBox="1"/>
          <p:nvPr/>
        </p:nvSpPr>
        <p:spPr>
          <a:xfrm>
            <a:off x="5319712" y="6075726"/>
            <a:ext cx="7210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Edge line</a:t>
            </a:r>
            <a:r>
              <a:rPr lang="ko-KR" altLang="en-US" dirty="0"/>
              <a:t>을 </a:t>
            </a:r>
            <a:r>
              <a:rPr lang="en-US" altLang="ko-KR" dirty="0"/>
              <a:t>green</a:t>
            </a:r>
            <a:r>
              <a:rPr lang="ko-KR" altLang="en-US" dirty="0"/>
              <a:t>색으로 시작점은 </a:t>
            </a:r>
            <a:r>
              <a:rPr lang="en-US" altLang="ko-KR" dirty="0"/>
              <a:t>red</a:t>
            </a:r>
            <a:r>
              <a:rPr lang="ko-KR" altLang="en-US" dirty="0"/>
              <a:t>끝 점은 </a:t>
            </a:r>
            <a:r>
              <a:rPr lang="en-US" altLang="ko-KR" dirty="0"/>
              <a:t>yellow</a:t>
            </a:r>
            <a:r>
              <a:rPr lang="ko-KR" altLang="en-US" dirty="0"/>
              <a:t>로 표현</a:t>
            </a: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BE858A3E-098D-4899-A633-F1D216BED7CC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00596" y="5172186"/>
            <a:ext cx="582418" cy="1620810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710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1&gt;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A8193AD-574D-466E-A3A7-EDB8193811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4284" y="4181360"/>
            <a:ext cx="5941466" cy="158685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7526F2D-DCC0-472F-8816-43DC18EC9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9775" y="1515975"/>
            <a:ext cx="5895975" cy="158685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356A52C-9AF2-452D-9B08-ADDEB585AC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874" y="3929887"/>
            <a:ext cx="5076825" cy="22383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D32E1B4-ABA4-4985-AB35-354BC9E37F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0" y="1556514"/>
            <a:ext cx="4981575" cy="1371600"/>
          </a:xfrm>
          <a:prstGeom prst="rect">
            <a:avLst/>
          </a:prstGeom>
        </p:spPr>
      </p:pic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E2AA4244-88F8-46AA-B35A-759FEEEF689B}"/>
              </a:ext>
            </a:extLst>
          </p:cNvPr>
          <p:cNvSpPr/>
          <p:nvPr/>
        </p:nvSpPr>
        <p:spPr>
          <a:xfrm>
            <a:off x="2633662" y="3102827"/>
            <a:ext cx="504825" cy="583348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41408BE-F949-4B40-8C91-DE0FDA4CF5F1}"/>
              </a:ext>
            </a:extLst>
          </p:cNvPr>
          <p:cNvSpPr/>
          <p:nvPr/>
        </p:nvSpPr>
        <p:spPr>
          <a:xfrm>
            <a:off x="8096250" y="2211020"/>
            <a:ext cx="904875" cy="39883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3D9299-241C-4909-A50B-BFBE943B3F58}"/>
              </a:ext>
            </a:extLst>
          </p:cNvPr>
          <p:cNvSpPr txBox="1"/>
          <p:nvPr/>
        </p:nvSpPr>
        <p:spPr>
          <a:xfrm>
            <a:off x="5774284" y="5962650"/>
            <a:ext cx="6267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위와 같은 일부분 선은 실제 차선이 아님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경우</a:t>
            </a:r>
            <a:r>
              <a:rPr lang="en-US" altLang="ko-KR" dirty="0"/>
              <a:t>, lines to line selection</a:t>
            </a:r>
            <a:r>
              <a:rPr lang="ko-KR" altLang="en-US" dirty="0"/>
              <a:t>각도를 사용하여 제거함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4B5533E8-F218-4885-ACFD-565B51222890}"/>
              </a:ext>
            </a:extLst>
          </p:cNvPr>
          <p:cNvSpPr/>
          <p:nvPr/>
        </p:nvSpPr>
        <p:spPr>
          <a:xfrm>
            <a:off x="8296274" y="3317848"/>
            <a:ext cx="504825" cy="583348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5A28335-E234-4687-B9F1-AA91A9F0C838}"/>
              </a:ext>
            </a:extLst>
          </p:cNvPr>
          <p:cNvSpPr/>
          <p:nvPr/>
        </p:nvSpPr>
        <p:spPr>
          <a:xfrm>
            <a:off x="914400" y="4458920"/>
            <a:ext cx="4638675" cy="35120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59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2&gt;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32FBC05-0272-4921-8799-B1785FF9A2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000625" cy="27813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3B70607-331B-4688-B8FD-29F22A1FE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987926"/>
            <a:ext cx="5800725" cy="13716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AF768B4-916F-4C99-8082-95002D1547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350" y="1690688"/>
            <a:ext cx="4895850" cy="249555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930B5B3-48BB-4960-99AD-FFAFF9C45BA2}"/>
              </a:ext>
            </a:extLst>
          </p:cNvPr>
          <p:cNvSpPr/>
          <p:nvPr/>
        </p:nvSpPr>
        <p:spPr>
          <a:xfrm>
            <a:off x="785812" y="5511801"/>
            <a:ext cx="5905500" cy="62089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0D90A11-1122-4B36-9B62-292C58625372}"/>
              </a:ext>
            </a:extLst>
          </p:cNvPr>
          <p:cNvSpPr/>
          <p:nvPr/>
        </p:nvSpPr>
        <p:spPr>
          <a:xfrm>
            <a:off x="800100" y="4170514"/>
            <a:ext cx="3990975" cy="37033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71C2FD-2F75-4A88-A7A1-8F5F47983478}"/>
              </a:ext>
            </a:extLst>
          </p:cNvPr>
          <p:cNvSpPr/>
          <p:nvPr/>
        </p:nvSpPr>
        <p:spPr>
          <a:xfrm>
            <a:off x="6510337" y="2482850"/>
            <a:ext cx="4638675" cy="35120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618B84F-E70E-43E5-BB85-85B19C3E7B9B}"/>
              </a:ext>
            </a:extLst>
          </p:cNvPr>
          <p:cNvCxnSpPr/>
          <p:nvPr/>
        </p:nvCxnSpPr>
        <p:spPr>
          <a:xfrm>
            <a:off x="3857625" y="3067050"/>
            <a:ext cx="18478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C5C3E17-99F5-4C05-A4A1-A9BEF7B337F7}"/>
              </a:ext>
            </a:extLst>
          </p:cNvPr>
          <p:cNvCxnSpPr>
            <a:cxnSpLocks/>
          </p:cNvCxnSpPr>
          <p:nvPr/>
        </p:nvCxnSpPr>
        <p:spPr>
          <a:xfrm>
            <a:off x="3362325" y="2181225"/>
            <a:ext cx="37623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C308436-09AD-4072-B0D3-21A21C14CF80}"/>
              </a:ext>
            </a:extLst>
          </p:cNvPr>
          <p:cNvSpPr txBox="1"/>
          <p:nvPr/>
        </p:nvSpPr>
        <p:spPr>
          <a:xfrm>
            <a:off x="6838950" y="4029412"/>
            <a:ext cx="53530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&lt;Canny edge detection&gt;</a:t>
            </a:r>
          </a:p>
          <a:p>
            <a:r>
              <a:rPr lang="ko-KR" altLang="en-US" dirty="0"/>
              <a:t>밑줄 친 부분은 동영상의 사이즈를 조정하기 위해 기본의 코드에서 수정함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그늘이 사라진 부분에서 차선 검출이 안되기 때문에 </a:t>
            </a:r>
            <a:r>
              <a:rPr lang="en-US" altLang="ko-KR" dirty="0" err="1"/>
              <a:t>th_h</a:t>
            </a:r>
            <a:r>
              <a:rPr lang="en-US" altLang="ko-KR" dirty="0"/>
              <a:t>, </a:t>
            </a:r>
            <a:r>
              <a:rPr lang="en-US" altLang="ko-KR" dirty="0" err="1"/>
              <a:t>th_l</a:t>
            </a:r>
            <a:r>
              <a:rPr lang="ko-KR" altLang="en-US" dirty="0"/>
              <a:t>를 </a:t>
            </a:r>
            <a:r>
              <a:rPr lang="en-US" altLang="ko-KR" dirty="0"/>
              <a:t>0.1</a:t>
            </a:r>
            <a:r>
              <a:rPr lang="ko-KR" altLang="en-US" dirty="0"/>
              <a:t>과</a:t>
            </a:r>
            <a:r>
              <a:rPr lang="en-US" altLang="ko-KR" dirty="0"/>
              <a:t> 0.2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/>
              <a:t>조정함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&lt;Hough</a:t>
            </a:r>
            <a:r>
              <a:rPr lang="ko-KR" altLang="en-US" dirty="0"/>
              <a:t> </a:t>
            </a:r>
            <a:r>
              <a:rPr lang="en-US" altLang="ko-KR" dirty="0"/>
              <a:t>line</a:t>
            </a:r>
            <a:r>
              <a:rPr lang="ko-KR" altLang="en-US" dirty="0"/>
              <a:t> </a:t>
            </a:r>
            <a:r>
              <a:rPr lang="en-US" altLang="ko-KR" dirty="0"/>
              <a:t>transform&gt;</a:t>
            </a:r>
          </a:p>
          <a:p>
            <a:r>
              <a:rPr lang="ko-KR" altLang="en-US" dirty="0"/>
              <a:t>차선이 아닌 선부분을 제거하기 위해 </a:t>
            </a:r>
            <a:r>
              <a:rPr lang="en-US" altLang="ko-KR" dirty="0"/>
              <a:t>Max number of peak</a:t>
            </a:r>
            <a:r>
              <a:rPr lang="ko-KR" altLang="en-US"/>
              <a:t>부분을 조정함</a:t>
            </a:r>
            <a:r>
              <a:rPr lang="en-US" altLang="ko-KR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19D094-02EF-4C28-B0B9-D17A97F3F063}"/>
              </a:ext>
            </a:extLst>
          </p:cNvPr>
          <p:cNvSpPr txBox="1"/>
          <p:nvPr/>
        </p:nvSpPr>
        <p:spPr>
          <a:xfrm>
            <a:off x="6510338" y="590550"/>
            <a:ext cx="4610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&lt;Lane selection&gt;</a:t>
            </a:r>
          </a:p>
          <a:p>
            <a:r>
              <a:rPr lang="ko-KR" altLang="en-US" dirty="0"/>
              <a:t>자신이 지나야 하는 차선만 검출하기 위해</a:t>
            </a:r>
            <a:r>
              <a:rPr lang="en-US" altLang="ko-KR" dirty="0"/>
              <a:t>, </a:t>
            </a:r>
            <a:r>
              <a:rPr lang="ko-KR" altLang="en-US" dirty="0"/>
              <a:t>차선의 범위를 조정함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1233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2&gt;</a:t>
            </a:r>
            <a:endParaRPr lang="ko-KR" altLang="en-US" dirty="0"/>
          </a:p>
        </p:txBody>
      </p:sp>
      <p:pic>
        <p:nvPicPr>
          <p:cNvPr id="7" name="challenge_output">
            <a:hlinkClick r:id="" action="ppaction://media"/>
            <a:extLst>
              <a:ext uri="{FF2B5EF4-FFF2-40B4-BE49-F238E27FC236}">
                <a16:creationId xmlns:a16="http://schemas.microsoft.com/office/drawing/2014/main" id="{F23BC2B6-B91A-4FA2-9F66-D78B024A1BD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49645" y="2686050"/>
            <a:ext cx="3708159" cy="238601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329229-C19B-4429-A393-F13AF977F429}"/>
              </a:ext>
            </a:extLst>
          </p:cNvPr>
          <p:cNvSpPr txBox="1"/>
          <p:nvPr/>
        </p:nvSpPr>
        <p:spPr>
          <a:xfrm>
            <a:off x="838200" y="5219700"/>
            <a:ext cx="344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en-US" altLang="ko-KR" dirty="0" err="1"/>
              <a:t>Challenage_output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9" name="solidWhiteRight_output">
            <a:hlinkClick r:id="" action="ppaction://media"/>
            <a:extLst>
              <a:ext uri="{FF2B5EF4-FFF2-40B4-BE49-F238E27FC236}">
                <a16:creationId xmlns:a16="http://schemas.microsoft.com/office/drawing/2014/main" id="{C93FF45A-9492-4DE0-A89C-8B421A04990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84663" y="2686050"/>
            <a:ext cx="3708400" cy="23860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17414E-0796-4413-B732-71ACB5F13483}"/>
              </a:ext>
            </a:extLst>
          </p:cNvPr>
          <p:cNvSpPr txBox="1"/>
          <p:nvPr/>
        </p:nvSpPr>
        <p:spPr>
          <a:xfrm>
            <a:off x="4724400" y="5219700"/>
            <a:ext cx="344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en-US" altLang="ko-KR" dirty="0" err="1"/>
              <a:t>solidYellowLeft_output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11" name="solidYellowLeft_output">
            <a:hlinkClick r:id="" action="ppaction://media"/>
            <a:extLst>
              <a:ext uri="{FF2B5EF4-FFF2-40B4-BE49-F238E27FC236}">
                <a16:creationId xmlns:a16="http://schemas.microsoft.com/office/drawing/2014/main" id="{6AEBC90F-4372-4E6C-8AC1-5B97CDC219B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19923" y="2686050"/>
            <a:ext cx="3708400" cy="23860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3CD827A-A60F-4A67-8EB1-7E331D63E0BF}"/>
              </a:ext>
            </a:extLst>
          </p:cNvPr>
          <p:cNvSpPr txBox="1"/>
          <p:nvPr/>
        </p:nvSpPr>
        <p:spPr>
          <a:xfrm>
            <a:off x="8743950" y="5219700"/>
            <a:ext cx="344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en-US" altLang="ko-KR" dirty="0" err="1"/>
              <a:t>solidWhiteRight_output</a:t>
            </a:r>
            <a:r>
              <a:rPr lang="en-US" altLang="ko-KR" dirty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58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1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586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3&gt;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CF3D3CC-0B38-413C-9BE0-A444D583B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77206"/>
            <a:ext cx="5048250" cy="28670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9F90109-8B16-4BEE-8280-5BB1D6FF8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131593"/>
            <a:ext cx="5905500" cy="13811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9AEFE97-0C8F-4A3E-8030-CA0BA1A13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4112" y="1777206"/>
            <a:ext cx="4886325" cy="248602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4651CD6-6061-463D-87CA-2FE93242631A}"/>
              </a:ext>
            </a:extLst>
          </p:cNvPr>
          <p:cNvSpPr/>
          <p:nvPr/>
        </p:nvSpPr>
        <p:spPr>
          <a:xfrm>
            <a:off x="838200" y="5646552"/>
            <a:ext cx="5905500" cy="62089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5667B95-FA81-49D0-B9C1-C5D873B61941}"/>
              </a:ext>
            </a:extLst>
          </p:cNvPr>
          <p:cNvSpPr/>
          <p:nvPr/>
        </p:nvSpPr>
        <p:spPr>
          <a:xfrm>
            <a:off x="838200" y="4273976"/>
            <a:ext cx="3838575" cy="3702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FC57184-5DE5-4311-8668-351B9A420C5C}"/>
              </a:ext>
            </a:extLst>
          </p:cNvPr>
          <p:cNvSpPr/>
          <p:nvPr/>
        </p:nvSpPr>
        <p:spPr>
          <a:xfrm>
            <a:off x="6510337" y="2559050"/>
            <a:ext cx="4638675" cy="35120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7A7ACDCE-E10C-4E3E-8AD4-38E6A84BC19C}"/>
              </a:ext>
            </a:extLst>
          </p:cNvPr>
          <p:cNvCxnSpPr/>
          <p:nvPr/>
        </p:nvCxnSpPr>
        <p:spPr>
          <a:xfrm>
            <a:off x="3857625" y="3143250"/>
            <a:ext cx="18478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648BAE-9510-4AA2-BA2F-DCA02B59CD62}"/>
              </a:ext>
            </a:extLst>
          </p:cNvPr>
          <p:cNvCxnSpPr>
            <a:cxnSpLocks/>
          </p:cNvCxnSpPr>
          <p:nvPr/>
        </p:nvCxnSpPr>
        <p:spPr>
          <a:xfrm>
            <a:off x="3362325" y="2257425"/>
            <a:ext cx="228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83C5DBD-9E96-42A5-810D-7CA368803DF9}"/>
              </a:ext>
            </a:extLst>
          </p:cNvPr>
          <p:cNvSpPr txBox="1"/>
          <p:nvPr/>
        </p:nvSpPr>
        <p:spPr>
          <a:xfrm>
            <a:off x="6838950" y="4029412"/>
            <a:ext cx="53530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&lt;Canny edge detection&gt;</a:t>
            </a:r>
          </a:p>
          <a:p>
            <a:r>
              <a:rPr lang="ko-KR" altLang="en-US" dirty="0"/>
              <a:t>밑줄 친 부분은 동영상의 사이즈를 조정하기 위해 기본의 코드에서 수정함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선이 선명하기 때문에 </a:t>
            </a:r>
            <a:r>
              <a:rPr lang="en-US" altLang="ko-KR" dirty="0"/>
              <a:t>0.1</a:t>
            </a:r>
            <a:r>
              <a:rPr lang="ko-KR" altLang="en-US" dirty="0"/>
              <a:t>과</a:t>
            </a:r>
            <a:r>
              <a:rPr lang="en-US" altLang="ko-KR" dirty="0"/>
              <a:t> 0.2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/>
              <a:t>조정함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&lt;Hough</a:t>
            </a:r>
            <a:r>
              <a:rPr lang="ko-KR" altLang="en-US" dirty="0"/>
              <a:t> </a:t>
            </a:r>
            <a:r>
              <a:rPr lang="en-US" altLang="ko-KR" dirty="0"/>
              <a:t>line</a:t>
            </a:r>
            <a:r>
              <a:rPr lang="ko-KR" altLang="en-US" dirty="0"/>
              <a:t> </a:t>
            </a:r>
            <a:r>
              <a:rPr lang="en-US" altLang="ko-KR" dirty="0"/>
              <a:t>transform&gt;</a:t>
            </a:r>
          </a:p>
          <a:p>
            <a:r>
              <a:rPr lang="ko-KR" altLang="en-US" dirty="0"/>
              <a:t>차선이 아닌 선부분을 제거하기 위해 </a:t>
            </a:r>
            <a:r>
              <a:rPr lang="en-US" altLang="ko-KR" dirty="0"/>
              <a:t>Max number of peak</a:t>
            </a:r>
            <a:r>
              <a:rPr lang="ko-KR" altLang="en-US" dirty="0"/>
              <a:t>부분을 조정하고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gap</a:t>
            </a:r>
            <a:r>
              <a:rPr lang="ko-KR" altLang="en-US" dirty="0"/>
              <a:t>과 </a:t>
            </a:r>
            <a:r>
              <a:rPr lang="en-US" altLang="ko-KR" dirty="0"/>
              <a:t>length</a:t>
            </a:r>
            <a:r>
              <a:rPr lang="ko-KR" altLang="en-US" dirty="0"/>
              <a:t>를 조정하여 보다 선을 잘 검출하도록 함</a:t>
            </a:r>
            <a:r>
              <a:rPr lang="en-US" altLang="ko-KR" dirty="0"/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D9491E-905A-418A-86AC-5A6C1A696D67}"/>
              </a:ext>
            </a:extLst>
          </p:cNvPr>
          <p:cNvSpPr txBox="1"/>
          <p:nvPr/>
        </p:nvSpPr>
        <p:spPr>
          <a:xfrm>
            <a:off x="6510338" y="590550"/>
            <a:ext cx="4610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&lt;Lane selection&gt;</a:t>
            </a:r>
          </a:p>
          <a:p>
            <a:r>
              <a:rPr lang="ko-KR" altLang="en-US" dirty="0"/>
              <a:t>자신이 지나야 하는 차선만 검출하기 위해</a:t>
            </a:r>
            <a:r>
              <a:rPr lang="en-US" altLang="ko-KR" dirty="0"/>
              <a:t>, </a:t>
            </a:r>
            <a:r>
              <a:rPr lang="ko-KR" altLang="en-US" dirty="0"/>
              <a:t>차선의 범위를 조정함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3853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3&gt;</a:t>
            </a:r>
            <a:endParaRPr lang="ko-KR" altLang="en-US" dirty="0"/>
          </a:p>
        </p:txBody>
      </p:sp>
      <p:pic>
        <p:nvPicPr>
          <p:cNvPr id="4" name="Lane_detection_201801730_김다희.mp4">
            <a:hlinkClick r:id="" action="ppaction://media"/>
            <a:extLst>
              <a:ext uri="{FF2B5EF4-FFF2-40B4-BE49-F238E27FC236}">
                <a16:creationId xmlns:a16="http://schemas.microsoft.com/office/drawing/2014/main" id="{00953FED-A710-4E78-B5E8-57C3721B327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61087" y="2586441"/>
            <a:ext cx="5692738" cy="3108326"/>
          </a:xfrm>
        </p:spPr>
      </p:pic>
      <p:pic>
        <p:nvPicPr>
          <p:cNvPr id="5" name="my_lane">
            <a:hlinkClick r:id="" action="ppaction://media"/>
            <a:extLst>
              <a:ext uri="{FF2B5EF4-FFF2-40B4-BE49-F238E27FC236}">
                <a16:creationId xmlns:a16="http://schemas.microsoft.com/office/drawing/2014/main" id="{D280ED48-5048-4EFC-B008-2E4CC96310F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59067" y="3061104"/>
            <a:ext cx="40640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547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1&gt;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FCB75F7-C8A2-4618-8100-61E97C8FB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466" y="2216018"/>
            <a:ext cx="7896225" cy="31432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075297B-0263-4D98-BEB7-41E11C17C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0189" y="173612"/>
            <a:ext cx="4973053" cy="265024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1D60FAF-6A03-45DD-AEA7-E8DBAA59C2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0189" y="5153384"/>
            <a:ext cx="4973053" cy="13394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1CAEB24-DB83-4675-8169-07A7CAF57FB4}"/>
              </a:ext>
            </a:extLst>
          </p:cNvPr>
          <p:cNvSpPr txBox="1"/>
          <p:nvPr/>
        </p:nvSpPr>
        <p:spPr>
          <a:xfrm>
            <a:off x="6374481" y="4244388"/>
            <a:ext cx="5703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/>
              <a:t>컬러 이미지를 흑백으로 바꾸고</a:t>
            </a:r>
            <a:r>
              <a:rPr lang="en-US" altLang="ko-KR" dirty="0"/>
              <a:t>,</a:t>
            </a:r>
          </a:p>
          <a:p>
            <a:pPr algn="just"/>
            <a:r>
              <a:rPr lang="ko-KR" altLang="en-US" dirty="0"/>
              <a:t>기존의 이미지 크기에서 아래 이미지의 크기로 출력함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4493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1&gt;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779E0BD-9A5E-4208-9FBD-526B24AF2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287259" cy="435133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D59FB1E-4122-4854-B7D9-552444EC3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251" y="815974"/>
            <a:ext cx="6209549" cy="33083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047849-4D72-4496-BBCC-D04E262AD08D}"/>
              </a:ext>
            </a:extLst>
          </p:cNvPr>
          <p:cNvSpPr txBox="1"/>
          <p:nvPr/>
        </p:nvSpPr>
        <p:spPr>
          <a:xfrm>
            <a:off x="6305550" y="4371881"/>
            <a:ext cx="56292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가우스 필터로 입력 이미지 </a:t>
            </a:r>
            <a:r>
              <a:rPr lang="en-US" altLang="ko-KR" dirty="0"/>
              <a:t>smoothing</a:t>
            </a:r>
            <a:r>
              <a:rPr lang="ko-KR" altLang="en-US" dirty="0"/>
              <a:t>을 함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  <a:p>
            <a:r>
              <a:rPr lang="ko-KR" altLang="en-US" dirty="0"/>
              <a:t>표준 편차가</a:t>
            </a:r>
            <a:r>
              <a:rPr lang="en-US" altLang="ko-KR" dirty="0"/>
              <a:t> </a:t>
            </a:r>
            <a:r>
              <a:rPr lang="ko-KR" altLang="en-US" dirty="0"/>
              <a:t>너무 크면 가장자리가 명확하지 않음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가우스 필터의 크기가 너무 크면 계산 속도가 </a:t>
            </a:r>
            <a:r>
              <a:rPr lang="ko-KR" altLang="en-US" dirty="0" err="1"/>
              <a:t>느려질</a:t>
            </a:r>
            <a:r>
              <a:rPr lang="ko-KR" altLang="en-US" dirty="0"/>
              <a:t> 수 있음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 때문에 표준 편차에 대한 적절한 값과</a:t>
            </a:r>
            <a:r>
              <a:rPr lang="en-US" altLang="ko-KR" dirty="0"/>
              <a:t> </a:t>
            </a:r>
            <a:r>
              <a:rPr lang="ko-KR" altLang="en-US" dirty="0"/>
              <a:t>가우스 필터의 크기는 신중하게 선택해야함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5054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1&gt;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02542E-C9D6-4150-8232-B0AB4D07A293}"/>
              </a:ext>
            </a:extLst>
          </p:cNvPr>
          <p:cNvSpPr txBox="1"/>
          <p:nvPr/>
        </p:nvSpPr>
        <p:spPr>
          <a:xfrm>
            <a:off x="6105527" y="4616075"/>
            <a:ext cx="63205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콘볼루션을</a:t>
            </a:r>
            <a:r>
              <a:rPr lang="ko-KR" altLang="en-US" dirty="0"/>
              <a:t> 통한 모든 방향의 에지 추출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x </a:t>
            </a:r>
            <a:r>
              <a:rPr lang="ko-KR" altLang="en-US" dirty="0"/>
              <a:t>방향 </a:t>
            </a:r>
            <a:r>
              <a:rPr lang="en-US" altLang="ko-KR" dirty="0"/>
              <a:t>(</a:t>
            </a:r>
            <a:r>
              <a:rPr lang="ko-KR" altLang="en-US" dirty="0"/>
              <a:t>수평방향</a:t>
            </a:r>
            <a:r>
              <a:rPr lang="en-US" altLang="ko-KR" dirty="0"/>
              <a:t>)</a:t>
            </a:r>
            <a:r>
              <a:rPr lang="ko-KR" altLang="en-US" dirty="0"/>
              <a:t>으로의 미분하여 수직방향의 에지 검출</a:t>
            </a:r>
          </a:p>
          <a:p>
            <a:r>
              <a:rPr lang="en-US" altLang="ko-KR" dirty="0"/>
              <a:t>Y </a:t>
            </a:r>
            <a:r>
              <a:rPr lang="ko-KR" altLang="en-US" dirty="0"/>
              <a:t>방향 </a:t>
            </a:r>
            <a:r>
              <a:rPr lang="en-US" altLang="ko-KR" dirty="0"/>
              <a:t>(</a:t>
            </a:r>
            <a:r>
              <a:rPr lang="ko-KR" altLang="en-US" dirty="0"/>
              <a:t>수직방향</a:t>
            </a:r>
            <a:r>
              <a:rPr lang="en-US" altLang="ko-KR" dirty="0"/>
              <a:t>)</a:t>
            </a:r>
            <a:r>
              <a:rPr lang="ko-KR" altLang="en-US" dirty="0"/>
              <a:t>으로의 미분하여</a:t>
            </a:r>
            <a:r>
              <a:rPr lang="en-US" altLang="ko-KR" dirty="0"/>
              <a:t> </a:t>
            </a:r>
            <a:r>
              <a:rPr lang="ko-KR" altLang="en-US" dirty="0"/>
              <a:t>수평방향의 에지 검출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C686B41-4C3E-4B5F-8A2C-6AD8DBD35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01654"/>
            <a:ext cx="5248275" cy="3714750"/>
          </a:xfrm>
          <a:prstGeom prst="rect">
            <a:avLst/>
          </a:prstGeom>
        </p:spPr>
      </p:pic>
      <p:pic>
        <p:nvPicPr>
          <p:cNvPr id="9" name="내용 개체 틀 3">
            <a:extLst>
              <a:ext uri="{FF2B5EF4-FFF2-40B4-BE49-F238E27FC236}">
                <a16:creationId xmlns:a16="http://schemas.microsoft.com/office/drawing/2014/main" id="{E15D4F38-A72A-4BD2-8408-E182FB19D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1006" y="1013431"/>
            <a:ext cx="4170947" cy="326026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22DA968-C313-46A2-8BF5-09B1D54D6CD0}"/>
              </a:ext>
            </a:extLst>
          </p:cNvPr>
          <p:cNvSpPr/>
          <p:nvPr/>
        </p:nvSpPr>
        <p:spPr>
          <a:xfrm>
            <a:off x="5431006" y="1027906"/>
            <a:ext cx="4170947" cy="14425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DB94A0D-E11E-4129-B603-A9D4F66653BF}"/>
              </a:ext>
            </a:extLst>
          </p:cNvPr>
          <p:cNvSpPr/>
          <p:nvPr/>
        </p:nvSpPr>
        <p:spPr>
          <a:xfrm>
            <a:off x="5431005" y="2753540"/>
            <a:ext cx="4170947" cy="14425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710C01-76CA-411A-8494-46C4546332E4}"/>
              </a:ext>
            </a:extLst>
          </p:cNvPr>
          <p:cNvSpPr txBox="1"/>
          <p:nvPr/>
        </p:nvSpPr>
        <p:spPr>
          <a:xfrm>
            <a:off x="9601200" y="712966"/>
            <a:ext cx="2422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  <a:p>
            <a:r>
              <a:rPr lang="ko-KR" altLang="en-US" dirty="0"/>
              <a:t>수직방향의 에지 검출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9C4FBF-4EC7-4FBE-9CF0-B46AF7457890}"/>
              </a:ext>
            </a:extLst>
          </p:cNvPr>
          <p:cNvSpPr txBox="1"/>
          <p:nvPr/>
        </p:nvSpPr>
        <p:spPr>
          <a:xfrm>
            <a:off x="9601200" y="2511955"/>
            <a:ext cx="2422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  <a:p>
            <a:r>
              <a:rPr lang="ko-KR" altLang="en-US" dirty="0"/>
              <a:t>수평방향의 에지 검출</a:t>
            </a:r>
          </a:p>
        </p:txBody>
      </p:sp>
    </p:spTree>
    <p:extLst>
      <p:ext uri="{BB962C8B-B14F-4D97-AF65-F5344CB8AC3E}">
        <p14:creationId xmlns:p14="http://schemas.microsoft.com/office/powerpoint/2010/main" val="2574417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1&gt;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002EFC4-22D3-42CB-958B-8F5B6E8913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6189" y="1843425"/>
            <a:ext cx="5947611" cy="175336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833B1AA-477E-48B0-AC09-3A9BAC95D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72384"/>
            <a:ext cx="4048125" cy="16954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4E1778-3E00-41E0-BB10-9780A07FFC42}"/>
              </a:ext>
            </a:extLst>
          </p:cNvPr>
          <p:cNvSpPr txBox="1"/>
          <p:nvPr/>
        </p:nvSpPr>
        <p:spPr>
          <a:xfrm>
            <a:off x="5406189" y="4353928"/>
            <a:ext cx="6509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수평 및 수직 성분 기울기의 크기 </a:t>
            </a:r>
            <a:r>
              <a:rPr lang="en-US" altLang="ko-KR" dirty="0"/>
              <a:t>= </a:t>
            </a:r>
            <a:r>
              <a:rPr lang="ko-KR" altLang="en-US" dirty="0"/>
              <a:t>에지의 세기</a:t>
            </a:r>
            <a:endParaRPr lang="en-US" altLang="ko-KR" dirty="0"/>
          </a:p>
          <a:p>
            <a:r>
              <a:rPr lang="en-US" altLang="ko-KR" dirty="0"/>
              <a:t>Euclidean distance = </a:t>
            </a:r>
            <a:r>
              <a:rPr lang="ko-KR" altLang="en-US" dirty="0"/>
              <a:t>대각선의 크기</a:t>
            </a:r>
            <a:r>
              <a:rPr lang="en-US" altLang="ko-KR" dirty="0"/>
              <a:t>, </a:t>
            </a:r>
            <a:r>
              <a:rPr lang="ko-KR" altLang="en-US" dirty="0"/>
              <a:t>대각선 </a:t>
            </a:r>
            <a:r>
              <a:rPr lang="ko-KR" altLang="en-US" dirty="0" err="1"/>
              <a:t>에지에</a:t>
            </a:r>
            <a:r>
              <a:rPr lang="ko-KR" altLang="en-US" dirty="0"/>
              <a:t> 민감</a:t>
            </a:r>
            <a:endParaRPr lang="en-US" altLang="ko-KR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EAB32E-6DB9-4F12-99F3-C0780AE29824}"/>
              </a:ext>
            </a:extLst>
          </p:cNvPr>
          <p:cNvSpPr/>
          <p:nvPr/>
        </p:nvSpPr>
        <p:spPr>
          <a:xfrm>
            <a:off x="7840830" y="2676423"/>
            <a:ext cx="645945" cy="35252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72FE19C-091C-4C9D-ACC3-28801707BDC7}"/>
              </a:ext>
            </a:extLst>
          </p:cNvPr>
          <p:cNvSpPr/>
          <p:nvPr/>
        </p:nvSpPr>
        <p:spPr>
          <a:xfrm>
            <a:off x="9275595" y="2549044"/>
            <a:ext cx="725655" cy="6946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456295-9FF7-48D9-8957-1CB026A320BA}"/>
              </a:ext>
            </a:extLst>
          </p:cNvPr>
          <p:cNvSpPr txBox="1"/>
          <p:nvPr/>
        </p:nvSpPr>
        <p:spPr>
          <a:xfrm>
            <a:off x="5406189" y="5322858"/>
            <a:ext cx="641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에지의 세기가 클수록 하얀색에 가깝고 명확한 에지를 의미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2D0877-3B21-4BC9-B796-430BE134AAA7}"/>
              </a:ext>
            </a:extLst>
          </p:cNvPr>
          <p:cNvSpPr txBox="1"/>
          <p:nvPr/>
        </p:nvSpPr>
        <p:spPr>
          <a:xfrm>
            <a:off x="5406189" y="5692190"/>
            <a:ext cx="771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에지의 세기가 작을수록 검정색에 가깝고 불명확한 에지를 의미</a:t>
            </a:r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971491C3-53E0-4C34-8ABE-BF882D914074}"/>
              </a:ext>
            </a:extLst>
          </p:cNvPr>
          <p:cNvCxnSpPr>
            <a:stCxn id="8" idx="1"/>
            <a:endCxn id="17" idx="1"/>
          </p:cNvCxnSpPr>
          <p:nvPr/>
        </p:nvCxnSpPr>
        <p:spPr>
          <a:xfrm rot="10800000" flipV="1">
            <a:off x="5406190" y="2852686"/>
            <a:ext cx="2434641" cy="2654837"/>
          </a:xfrm>
          <a:prstGeom prst="bentConnector3">
            <a:avLst>
              <a:gd name="adj1" fmla="val 109389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25891F6A-5DBB-4031-AF48-16C0F2A576A0}"/>
              </a:ext>
            </a:extLst>
          </p:cNvPr>
          <p:cNvCxnSpPr>
            <a:stCxn id="9" idx="2"/>
            <a:endCxn id="18" idx="1"/>
          </p:cNvCxnSpPr>
          <p:nvPr/>
        </p:nvCxnSpPr>
        <p:spPr>
          <a:xfrm rot="5400000">
            <a:off x="6205728" y="2444160"/>
            <a:ext cx="2633157" cy="4232234"/>
          </a:xfrm>
          <a:prstGeom prst="bentConnector4">
            <a:avLst>
              <a:gd name="adj1" fmla="val 30215"/>
              <a:gd name="adj2" fmla="val 114178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그림 28">
            <a:extLst>
              <a:ext uri="{FF2B5EF4-FFF2-40B4-BE49-F238E27FC236}">
                <a16:creationId xmlns:a16="http://schemas.microsoft.com/office/drawing/2014/main" id="{BB2043A7-1D6E-42E9-87C7-11EC2BB6B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634" y="4738081"/>
            <a:ext cx="1929031" cy="633413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2630D693-F836-4E22-8056-0C8F71B6DF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3253" y="4519692"/>
            <a:ext cx="1310686" cy="1070193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26B986F8-05BB-491B-BA0B-EBC8BAA46940}"/>
              </a:ext>
            </a:extLst>
          </p:cNvPr>
          <p:cNvSpPr/>
          <p:nvPr/>
        </p:nvSpPr>
        <p:spPr>
          <a:xfrm>
            <a:off x="838200" y="4419136"/>
            <a:ext cx="3619500" cy="12359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2FB2E124-FFBE-419B-9F32-500883CFC5E9}"/>
              </a:ext>
            </a:extLst>
          </p:cNvPr>
          <p:cNvCxnSpPr>
            <a:cxnSpLocks/>
            <a:stCxn id="33" idx="0"/>
            <a:endCxn id="37" idx="2"/>
          </p:cNvCxnSpPr>
          <p:nvPr/>
        </p:nvCxnSpPr>
        <p:spPr>
          <a:xfrm rot="5400000" flipH="1" flipV="1">
            <a:off x="2227874" y="3383820"/>
            <a:ext cx="1455393" cy="615240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AE7DDCF7-6375-4AE8-B32A-A1BAE194BE7F}"/>
              </a:ext>
            </a:extLst>
          </p:cNvPr>
          <p:cNvSpPr/>
          <p:nvPr/>
        </p:nvSpPr>
        <p:spPr>
          <a:xfrm>
            <a:off x="2002004" y="2669781"/>
            <a:ext cx="2522371" cy="29396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133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1&gt;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CA8411B-02B8-493E-8B8C-97E9D289E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600825" cy="47910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29D58D8-B05E-49FB-B345-80807A146FA9}"/>
              </a:ext>
            </a:extLst>
          </p:cNvPr>
          <p:cNvSpPr txBox="1"/>
          <p:nvPr/>
        </p:nvSpPr>
        <p:spPr>
          <a:xfrm>
            <a:off x="5838825" y="3429000"/>
            <a:ext cx="6515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픽셀들 사이의 차가 큰 쪽이 </a:t>
            </a:r>
            <a:r>
              <a:rPr lang="ko-KR" altLang="en-US" dirty="0" err="1"/>
              <a:t>미분값이</a:t>
            </a:r>
            <a:r>
              <a:rPr lang="ko-KR" altLang="en-US" dirty="0"/>
              <a:t> 크고</a:t>
            </a:r>
            <a:r>
              <a:rPr lang="en-US" altLang="ko-KR" dirty="0"/>
              <a:t>, </a:t>
            </a:r>
          </a:p>
          <a:p>
            <a:r>
              <a:rPr lang="ko-KR" altLang="en-US" dirty="0" err="1"/>
              <a:t>에지에</a:t>
            </a:r>
            <a:r>
              <a:rPr lang="ko-KR" altLang="en-US" dirty="0"/>
              <a:t> 수직인 픽셀들이 </a:t>
            </a:r>
            <a:r>
              <a:rPr lang="ko-KR" altLang="en-US" dirty="0" err="1"/>
              <a:t>미분값이</a:t>
            </a:r>
            <a:r>
              <a:rPr lang="ko-KR" altLang="en-US" dirty="0"/>
              <a:t> 클 확률이 높으므로 </a:t>
            </a:r>
            <a:endParaRPr lang="en-US" altLang="ko-KR" dirty="0"/>
          </a:p>
          <a:p>
            <a:r>
              <a:rPr lang="ko-KR" altLang="en-US" dirty="0"/>
              <a:t>방위각은 </a:t>
            </a:r>
            <a:r>
              <a:rPr lang="ko-KR" altLang="en-US" dirty="0" err="1"/>
              <a:t>에지에</a:t>
            </a:r>
            <a:r>
              <a:rPr lang="ko-KR" altLang="en-US" dirty="0"/>
              <a:t> 거의 수직임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00B83DA-7B3B-42E7-87AC-DD36408BD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825" y="2259303"/>
            <a:ext cx="3152775" cy="75247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B6C6DDC-0391-4F2C-B529-7B7817EA92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3538" y="1657350"/>
            <a:ext cx="1933575" cy="161925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4F27ECAA-9CDB-4FD8-A3E3-431F28ECAE6C}"/>
              </a:ext>
            </a:extLst>
          </p:cNvPr>
          <p:cNvSpPr/>
          <p:nvPr/>
        </p:nvSpPr>
        <p:spPr>
          <a:xfrm>
            <a:off x="1992480" y="5371998"/>
            <a:ext cx="1041233" cy="33347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2133B58A-3AEA-4E93-8282-A631C2EA07CC}"/>
              </a:ext>
            </a:extLst>
          </p:cNvPr>
          <p:cNvCxnSpPr>
            <a:cxnSpLocks/>
            <a:endCxn id="18" idx="1"/>
          </p:cNvCxnSpPr>
          <p:nvPr/>
        </p:nvCxnSpPr>
        <p:spPr>
          <a:xfrm rot="5400000">
            <a:off x="2195164" y="5864680"/>
            <a:ext cx="504020" cy="131847"/>
          </a:xfrm>
          <a:prstGeom prst="bentConnector4">
            <a:avLst>
              <a:gd name="adj1" fmla="val 31681"/>
              <a:gd name="adj2" fmla="val 273383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3E7CC0E-E3AD-427E-85DF-ECCCAF04D349}"/>
              </a:ext>
            </a:extLst>
          </p:cNvPr>
          <p:cNvSpPr txBox="1"/>
          <p:nvPr/>
        </p:nvSpPr>
        <p:spPr>
          <a:xfrm>
            <a:off x="2381250" y="5997947"/>
            <a:ext cx="2495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0 &lt;= theta &lt;= 360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3254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1&gt;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79AEDC9-CD5D-415D-A490-6769E3086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63725"/>
            <a:ext cx="5115950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9B9DC3-C0D1-4F73-8A5F-3406248D8E91}"/>
              </a:ext>
            </a:extLst>
          </p:cNvPr>
          <p:cNvSpPr txBox="1"/>
          <p:nvPr/>
        </p:nvSpPr>
        <p:spPr>
          <a:xfrm>
            <a:off x="6096000" y="4266723"/>
            <a:ext cx="60493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앞에서 구한 각도 𝜃 </a:t>
            </a:r>
            <a:r>
              <a:rPr lang="ko-KR" altLang="en-US" dirty="0" err="1"/>
              <a:t>를</a:t>
            </a:r>
            <a:r>
              <a:rPr lang="ko-KR" altLang="en-US" dirty="0"/>
              <a:t> 그룹화함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각의 범위 </a:t>
            </a:r>
            <a:r>
              <a:rPr lang="en-US" altLang="ko-KR" dirty="0"/>
              <a:t>(0 ~ 360˚)</a:t>
            </a:r>
            <a:r>
              <a:rPr lang="ko-KR" altLang="en-US" dirty="0"/>
              <a:t>를 </a:t>
            </a:r>
            <a:r>
              <a:rPr lang="en-US" altLang="ko-KR" dirty="0"/>
              <a:t>0,45,90,135</a:t>
            </a:r>
            <a:r>
              <a:rPr lang="ko-KR" altLang="en-US" dirty="0"/>
              <a:t>도와 가까운 각도를 기준으로 </a:t>
            </a:r>
            <a:r>
              <a:rPr lang="en-US" altLang="ko-KR" dirty="0"/>
              <a:t>4</a:t>
            </a:r>
            <a:r>
              <a:rPr lang="ko-KR" altLang="en-US" dirty="0"/>
              <a:t>가지 구간 </a:t>
            </a:r>
            <a:r>
              <a:rPr lang="en-US" altLang="ko-KR" dirty="0"/>
              <a:t>(0, 1, 2, 3)</a:t>
            </a:r>
            <a:r>
              <a:rPr lang="ko-KR" altLang="en-US" dirty="0"/>
              <a:t>을 나누어 양자화 함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총 </a:t>
            </a:r>
            <a:r>
              <a:rPr lang="en-US" altLang="ko-KR" dirty="0"/>
              <a:t>8</a:t>
            </a:r>
            <a:r>
              <a:rPr lang="ko-KR" altLang="en-US" dirty="0"/>
              <a:t>방향 </a:t>
            </a:r>
            <a:r>
              <a:rPr lang="en-US" altLang="ko-KR" dirty="0"/>
              <a:t>(</a:t>
            </a:r>
            <a:r>
              <a:rPr lang="ko-KR" altLang="en-US" dirty="0"/>
              <a:t>상하좌우 </a:t>
            </a:r>
            <a:r>
              <a:rPr lang="en-US" altLang="ko-KR" dirty="0"/>
              <a:t>4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대각선 </a:t>
            </a:r>
            <a:r>
              <a:rPr lang="en-US" altLang="ko-KR" dirty="0"/>
              <a:t>4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각 구간은 시작 각도 </a:t>
            </a:r>
            <a:r>
              <a:rPr lang="en-US" altLang="ko-KR" dirty="0"/>
              <a:t>~ </a:t>
            </a:r>
            <a:r>
              <a:rPr lang="ko-KR" altLang="en-US" dirty="0"/>
              <a:t>끝 각도로 이루어 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8D942A5-867F-4732-8558-269888B5E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150" y="1375887"/>
            <a:ext cx="5682686" cy="2271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291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1&gt;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938CFA-3860-4A74-A060-28D9EF711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5180476" cy="4767262"/>
          </a:xfrm>
          <a:prstGeom prst="rect">
            <a:avLst/>
          </a:prstGeom>
        </p:spPr>
      </p:pic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07E20164-BA57-4FA8-BA2F-4B987EE45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326" y="1428605"/>
            <a:ext cx="5391150" cy="15783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A22B27-0D80-4410-960C-CDD77898D3E8}"/>
              </a:ext>
            </a:extLst>
          </p:cNvPr>
          <p:cNvSpPr txBox="1"/>
          <p:nvPr/>
        </p:nvSpPr>
        <p:spPr>
          <a:xfrm>
            <a:off x="6096000" y="3128918"/>
            <a:ext cx="6343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지역적으로 최대값이 아닌 에지를 제거하는 과정임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에지에</a:t>
            </a:r>
            <a:r>
              <a:rPr lang="ko-KR" altLang="en-US" dirty="0"/>
              <a:t> 기여하지 않는 픽셀을 </a:t>
            </a:r>
            <a:r>
              <a:rPr lang="en-US" altLang="ko-KR" dirty="0"/>
              <a:t>0</a:t>
            </a:r>
            <a:r>
              <a:rPr lang="ko-KR" altLang="en-US" dirty="0"/>
              <a:t>으로</a:t>
            </a:r>
            <a:r>
              <a:rPr lang="en-US" altLang="ko-KR" dirty="0"/>
              <a:t> </a:t>
            </a:r>
            <a:r>
              <a:rPr lang="ko-KR" altLang="en-US" dirty="0"/>
              <a:t>만들어 제거함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에지가 아님에도 검출되는 픽셀이 있기에 </a:t>
            </a:r>
            <a:r>
              <a:rPr lang="en-US" altLang="ko-KR" dirty="0"/>
              <a:t>sharp</a:t>
            </a:r>
            <a:r>
              <a:rPr lang="ko-KR" altLang="en-US" dirty="0"/>
              <a:t>한 </a:t>
            </a:r>
            <a:r>
              <a:rPr lang="ko-KR" altLang="en-US" dirty="0" err="1"/>
              <a:t>에지로</a:t>
            </a:r>
            <a:r>
              <a:rPr lang="ko-KR" altLang="en-US" dirty="0"/>
              <a:t> 변경함</a:t>
            </a:r>
            <a:r>
              <a:rPr lang="en-US" altLang="ko-KR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88FC5F-7049-4F4E-AC78-77B18E67838A}"/>
              </a:ext>
            </a:extLst>
          </p:cNvPr>
          <p:cNvSpPr txBox="1"/>
          <p:nvPr/>
        </p:nvSpPr>
        <p:spPr>
          <a:xfrm>
            <a:off x="5219700" y="6174953"/>
            <a:ext cx="6972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현재 픽셀 값이 해당 각 범위 내의 값 중에서 최대면 </a:t>
            </a:r>
            <a:r>
              <a:rPr lang="en-US" altLang="ko-KR" dirty="0"/>
              <a:t>1, </a:t>
            </a:r>
            <a:r>
              <a:rPr lang="ko-KR" altLang="en-US" dirty="0"/>
              <a:t>아니면 </a:t>
            </a:r>
            <a:r>
              <a:rPr lang="en-US" altLang="ko-KR" dirty="0"/>
              <a:t>0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D0EA5BC-68A0-4360-A8B2-9D4F38E0FD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3326" y="4451258"/>
            <a:ext cx="1802716" cy="17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006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EBAFC-02E4-4981-A35E-BB0CDC978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과제</a:t>
            </a:r>
            <a:r>
              <a:rPr lang="en-US" altLang="ko-KR" dirty="0"/>
              <a:t>1&gt;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9E17059-B120-4DCD-BD83-5D8A0BFF60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221162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F2F168-9CBB-4C6F-8D83-F2339290B5C2}"/>
              </a:ext>
            </a:extLst>
          </p:cNvPr>
          <p:cNvSpPr txBox="1"/>
          <p:nvPr/>
        </p:nvSpPr>
        <p:spPr>
          <a:xfrm>
            <a:off x="5376111" y="4723618"/>
            <a:ext cx="71151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Strong </a:t>
            </a:r>
            <a:r>
              <a:rPr lang="ko-KR" altLang="en-US" dirty="0"/>
              <a:t>에지 픽셀들만 </a:t>
            </a:r>
            <a:r>
              <a:rPr lang="ko-KR" altLang="en-US" dirty="0" err="1"/>
              <a:t>에지로</a:t>
            </a:r>
            <a:r>
              <a:rPr lang="ko-KR" altLang="en-US" dirty="0"/>
              <a:t> 처리할 경우 영상의 잡음으로 인해</a:t>
            </a:r>
          </a:p>
          <a:p>
            <a:r>
              <a:rPr lang="ko-KR" altLang="en-US" dirty="0"/>
              <a:t>에지 픽셀임에도 제대로 인식되지 않을 수 있음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</a:t>
            </a:r>
            <a:r>
              <a:rPr lang="en-US" altLang="ko-KR" dirty="0"/>
              <a:t>, strong </a:t>
            </a:r>
            <a:r>
              <a:rPr lang="ko-KR" altLang="en-US" dirty="0"/>
              <a:t>에지 픽셀과 인접한 </a:t>
            </a:r>
            <a:r>
              <a:rPr lang="en-US" altLang="ko-KR" dirty="0"/>
              <a:t>weak </a:t>
            </a:r>
            <a:r>
              <a:rPr lang="ko-KR" altLang="en-US" dirty="0"/>
              <a:t>에지 픽셀을 정상적인</a:t>
            </a:r>
          </a:p>
          <a:p>
            <a:r>
              <a:rPr lang="ko-KR" altLang="en-US" dirty="0" err="1"/>
              <a:t>에지로</a:t>
            </a:r>
            <a:r>
              <a:rPr lang="ko-KR" altLang="en-US" dirty="0"/>
              <a:t> 처리하여 에지 픽셀들 끼리 서로 연결하기 위함</a:t>
            </a:r>
            <a:r>
              <a:rPr lang="en-US" altLang="ko-KR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3E3828F-9D14-4B1B-BCE6-7BA55164E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2605" y="736333"/>
            <a:ext cx="4376738" cy="117964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ACAA5D1-86A8-499D-82CB-F8310D30F2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9343" y="741096"/>
            <a:ext cx="4311092" cy="1156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1CEA20-29FA-4EBD-811C-2F4E4C799C4A}"/>
              </a:ext>
            </a:extLst>
          </p:cNvPr>
          <p:cNvSpPr txBox="1"/>
          <p:nvPr/>
        </p:nvSpPr>
        <p:spPr>
          <a:xfrm>
            <a:off x="838200" y="6098256"/>
            <a:ext cx="5095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Edge_final</a:t>
            </a:r>
            <a:r>
              <a:rPr lang="ko-KR" altLang="en-US" dirty="0"/>
              <a:t>은 </a:t>
            </a:r>
            <a:r>
              <a:rPr lang="en-US" altLang="ko-KR" dirty="0"/>
              <a:t>0 </a:t>
            </a:r>
            <a:r>
              <a:rPr lang="ko-KR" altLang="en-US" dirty="0"/>
              <a:t>또는 </a:t>
            </a:r>
            <a:r>
              <a:rPr lang="en-US" altLang="ko-KR" dirty="0"/>
              <a:t>1</a:t>
            </a:r>
            <a:r>
              <a:rPr lang="ko-KR" altLang="en-US" dirty="0"/>
              <a:t>이므로 </a:t>
            </a:r>
            <a:r>
              <a:rPr lang="en-US" altLang="ko-KR" dirty="0"/>
              <a:t>255</a:t>
            </a:r>
            <a:r>
              <a:rPr lang="ko-KR" altLang="en-US" dirty="0"/>
              <a:t>를 곱하여 </a:t>
            </a:r>
            <a:r>
              <a:rPr lang="en-US" altLang="ko-KR" dirty="0"/>
              <a:t>uint8</a:t>
            </a:r>
            <a:r>
              <a:rPr lang="ko-KR" altLang="en-US" dirty="0"/>
              <a:t>의 극치 </a:t>
            </a:r>
            <a:r>
              <a:rPr lang="en-US" altLang="ko-KR" dirty="0"/>
              <a:t>(</a:t>
            </a:r>
            <a:r>
              <a:rPr lang="ko-KR" altLang="en-US" dirty="0"/>
              <a:t>최대 또는</a:t>
            </a:r>
            <a:r>
              <a:rPr lang="en-US" altLang="ko-KR" dirty="0"/>
              <a:t> </a:t>
            </a:r>
            <a:r>
              <a:rPr lang="ko-KR" altLang="en-US" dirty="0"/>
              <a:t>최소</a:t>
            </a:r>
            <a:r>
              <a:rPr lang="en-US" altLang="ko-KR" dirty="0"/>
              <a:t>)</a:t>
            </a:r>
            <a:r>
              <a:rPr lang="ko-KR" altLang="en-US" dirty="0"/>
              <a:t>를 갖게 함</a:t>
            </a:r>
            <a:r>
              <a:rPr lang="en-US" altLang="ko-KR" dirty="0"/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BB99C95-33C5-4F4E-A7C0-1CF365E04C30}"/>
              </a:ext>
            </a:extLst>
          </p:cNvPr>
          <p:cNvSpPr/>
          <p:nvPr/>
        </p:nvSpPr>
        <p:spPr>
          <a:xfrm>
            <a:off x="1708097" y="5331356"/>
            <a:ext cx="1625653" cy="34554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28068EEA-21A6-43D4-AE99-EB72A3C2859A}"/>
              </a:ext>
            </a:extLst>
          </p:cNvPr>
          <p:cNvCxnSpPr>
            <a:cxnSpLocks/>
            <a:endCxn id="9" idx="1"/>
          </p:cNvCxnSpPr>
          <p:nvPr/>
        </p:nvCxnSpPr>
        <p:spPr>
          <a:xfrm rot="10800000" flipV="1">
            <a:off x="838201" y="5553078"/>
            <a:ext cx="869899" cy="868344"/>
          </a:xfrm>
          <a:prstGeom prst="bentConnector3">
            <a:avLst>
              <a:gd name="adj1" fmla="val 126279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6B7B9F5-3546-4404-9A2E-B01834822DEF}"/>
              </a:ext>
            </a:extLst>
          </p:cNvPr>
          <p:cNvSpPr txBox="1"/>
          <p:nvPr/>
        </p:nvSpPr>
        <p:spPr>
          <a:xfrm>
            <a:off x="5376111" y="6270113"/>
            <a:ext cx="7190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현재 픽셀 이외의 인근 픽셀</a:t>
            </a:r>
            <a:r>
              <a:rPr lang="en-US" altLang="ko-KR" dirty="0"/>
              <a:t>(8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r>
              <a:rPr lang="ko-KR" altLang="en-US" dirty="0"/>
              <a:t>이 최대 임계점을 초과하면 사용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EC7B7F-53C6-455E-A4D5-F6FEDC596697}"/>
              </a:ext>
            </a:extLst>
          </p:cNvPr>
          <p:cNvSpPr txBox="1"/>
          <p:nvPr/>
        </p:nvSpPr>
        <p:spPr>
          <a:xfrm>
            <a:off x="5648325" y="1972204"/>
            <a:ext cx="594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Matlab</a:t>
            </a:r>
            <a:r>
              <a:rPr lang="en-US" altLang="ko-KR" sz="1400" dirty="0"/>
              <a:t> "edge" function</a:t>
            </a:r>
            <a:r>
              <a:rPr lang="ko-KR" altLang="en-US" sz="1400" dirty="0"/>
              <a:t>과</a:t>
            </a:r>
            <a:r>
              <a:rPr lang="en-US" altLang="ko-KR" sz="1400" dirty="0"/>
              <a:t> </a:t>
            </a:r>
            <a:r>
              <a:rPr lang="ko-KR" altLang="en-US" sz="1400" dirty="0"/>
              <a:t>비교</a:t>
            </a:r>
            <a:r>
              <a:rPr lang="en-US" altLang="ko-KR" sz="1400" dirty="0"/>
              <a:t>(</a:t>
            </a:r>
            <a:r>
              <a:rPr lang="ko-KR" altLang="en-US" sz="1400" dirty="0"/>
              <a:t>오른쪽</a:t>
            </a:r>
            <a:r>
              <a:rPr lang="en-US" altLang="ko-KR" sz="1400" dirty="0"/>
              <a:t>:edge)</a:t>
            </a:r>
            <a:endParaRPr lang="ko-KR" altLang="en-US" sz="1400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A864578-DEEB-46C3-BFB3-DC15512819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9362" y="2729377"/>
            <a:ext cx="4943475" cy="1895475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602C7B1C-DD42-4A51-B39B-015C356F0BBF}"/>
              </a:ext>
            </a:extLst>
          </p:cNvPr>
          <p:cNvSpPr/>
          <p:nvPr/>
        </p:nvSpPr>
        <p:spPr>
          <a:xfrm>
            <a:off x="1984245" y="3963601"/>
            <a:ext cx="4597530" cy="64193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DE8E5A25-56F9-49A0-BA15-F48F8A52C962}"/>
              </a:ext>
            </a:extLst>
          </p:cNvPr>
          <p:cNvCxnSpPr>
            <a:cxnSpLocks/>
            <a:stCxn id="20" idx="2"/>
            <a:endCxn id="17" idx="0"/>
          </p:cNvCxnSpPr>
          <p:nvPr/>
        </p:nvCxnSpPr>
        <p:spPr>
          <a:xfrm rot="16200000" flipH="1">
            <a:off x="5794784" y="3093765"/>
            <a:ext cx="1664573" cy="4688121"/>
          </a:xfrm>
          <a:prstGeom prst="bentConnector3">
            <a:avLst>
              <a:gd name="adj1" fmla="val 8547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01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647</Words>
  <Application>Microsoft Office PowerPoint</Application>
  <PresentationFormat>와이드스크린</PresentationFormat>
  <Paragraphs>85</Paragraphs>
  <Slides>15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lane detection</vt:lpstr>
      <vt:lpstr>&lt;과제1&gt;</vt:lpstr>
      <vt:lpstr>&lt;과제1&gt;</vt:lpstr>
      <vt:lpstr>&lt;과제1&gt;</vt:lpstr>
      <vt:lpstr>&lt;과제1&gt;</vt:lpstr>
      <vt:lpstr>&lt;과제1&gt;</vt:lpstr>
      <vt:lpstr>&lt;과제1&gt;</vt:lpstr>
      <vt:lpstr>&lt;과제1&gt;</vt:lpstr>
      <vt:lpstr>&lt;과제1&gt;</vt:lpstr>
      <vt:lpstr>&lt;과제1&gt;</vt:lpstr>
      <vt:lpstr>&lt;과제1&gt;</vt:lpstr>
      <vt:lpstr>&lt;과제2&gt;</vt:lpstr>
      <vt:lpstr>&lt;과제2&gt;</vt:lpstr>
      <vt:lpstr>&lt;과제3&gt;</vt:lpstr>
      <vt:lpstr>&lt;과제3&gt;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lane detection</dc:title>
  <dc:creator>김다희</dc:creator>
  <cp:lastModifiedBy>김다희</cp:lastModifiedBy>
  <cp:revision>25</cp:revision>
  <dcterms:created xsi:type="dcterms:W3CDTF">2020-06-21T09:05:10Z</dcterms:created>
  <dcterms:modified xsi:type="dcterms:W3CDTF">2020-06-21T15:53:06Z</dcterms:modified>
</cp:coreProperties>
</file>

<file path=docProps/thumbnail.jpeg>
</file>